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sldIdLst>
    <p:sldId id="256" r:id="rId2"/>
    <p:sldId id="259" r:id="rId3"/>
    <p:sldId id="257" r:id="rId4"/>
    <p:sldId id="258" r:id="rId5"/>
    <p:sldId id="261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68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1923" y="1122363"/>
            <a:ext cx="7588155" cy="2621154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1923" y="3843708"/>
            <a:ext cx="7588155" cy="1414091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8FA71-3A18-48C0-980F-4B68F7F63042}" type="datetime1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8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E956D-CB73-C986-F100-46487310D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40"/>
            <a:ext cx="10515600" cy="11322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423E6A-A07C-BF0D-EA30-9A8A854E4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2648" y="1680898"/>
            <a:ext cx="10515600" cy="44960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C9908-8F95-8DFC-72CC-158552B56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EDB3-C0E8-45F8-9E1D-1B6C8D1880C0}" type="datetime1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6C9BE-9060-50CB-2BB7-07307FF89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A835B-97D3-BC22-F0B8-4986D463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13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5B0252-346C-F6F4-3642-19F571550D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634888" y="578497"/>
            <a:ext cx="2047037" cy="5598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98DA36-7351-9D6A-518B-678AB8A50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578497"/>
            <a:ext cx="8796688" cy="55984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6BDFF-D746-836C-04B8-CA89AD5D1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EC4B-54ED-4041-B552-9BA760FA3DBA}" type="datetime1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AA929-A9E6-FF9C-0C59-177F892D6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6D893-7E81-90DC-4139-7687B39C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83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1210E-201E-4473-82AC-2466F5386C38}" type="datetime1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9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D06AF-EF87-8489-2C82-DEB90B7EF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81" y="553616"/>
            <a:ext cx="8273140" cy="4008859"/>
          </a:xfrm>
        </p:spPr>
        <p:txBody>
          <a:bodyPr anchor="t">
            <a:norm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E5678-CA38-1318-9EA2-5E0A4F9A5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3380" y="4589463"/>
            <a:ext cx="8273140" cy="1384617"/>
          </a:xfr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99186-7E5A-60AF-DE69-5C7DA7161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A198-6CAB-4B8F-B93F-1F9C8C4B6CE7}" type="datetime1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A13D1-1FBA-E820-323B-77B41F1A6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9BE85-85F6-4636-C651-D87CC969A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73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40"/>
            <a:ext cx="10741152" cy="11322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E861E-DFBA-B4AA-9356-CDE3D3F57C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D7538-EC5A-3EE7-176F-A58920C50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6041F-4525-44D5-AA4F-332294BF1F56}" type="datetime1">
              <a:rPr lang="en-US" smtClean="0"/>
              <a:t>2/9/2026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5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EE969-634D-6E32-D227-18E9282C6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7396"/>
            <a:ext cx="10745788" cy="11432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D26D4-290A-F0ED-7D62-41EDA6FEC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85735"/>
            <a:ext cx="5157787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DA52B0-7419-A946-4523-6D34BCAD26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386894"/>
            <a:ext cx="5157787" cy="37650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536620-C4F3-EEC3-DBF1-05196B1CBB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5735"/>
            <a:ext cx="5183188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BAE980-E611-98B5-04E9-DE4584B0E3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86894"/>
            <a:ext cx="5183189" cy="37650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3B3581-658A-8487-F9CB-E79F2BFF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7091-BBDF-4EB9-BA6B-2BB67AC4FC0F}" type="datetime1">
              <a:rPr lang="en-US" smtClean="0"/>
              <a:t>2/9/2026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9D76D8-9033-26CF-BF4C-AECCC685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2A06B8-CC1D-542F-D8EB-7625046B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35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A9F42-7FF7-F803-C075-BC4968D35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9E8268-7232-2944-F1BD-399F9419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226B-77A6-410C-9796-083F278E0125}" type="datetime1">
              <a:rPr lang="en-US" smtClean="0"/>
              <a:t>2/9/2026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68DDD-323F-89A1-84E3-DDBA626D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BDC76-671D-1671-DCE2-D5658BD40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9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C4D82-0182-501C-9231-467676804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578B-D289-4C40-8593-3D356C49DA58}" type="datetime1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EAA6C9-A7F3-19F1-D17C-A1D83FAF5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BB816-1B94-116F-92D4-6043AE9E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98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C37F-77BE-E128-4248-D001C39E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60" y="553616"/>
            <a:ext cx="3595634" cy="1757505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B20A8-A604-C977-02C0-083BA8663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708" y="553616"/>
            <a:ext cx="6279741" cy="54864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EEBFB-2026-6A35-33ED-F008376B6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7160" y="2311121"/>
            <a:ext cx="3595634" cy="3728895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F05638-7A56-469A-825A-1DFA6002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FAE3-14DB-48A7-A80F-80DDB072CE3D}" type="datetime1">
              <a:rPr lang="en-US" smtClean="0"/>
              <a:t>2/9/2026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5A215-184B-2105-0279-ED02F6445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7CA46-892B-253A-3A28-7414E17B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6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6A09-98CF-FAC2-3708-AECC4360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557784"/>
            <a:ext cx="3595634" cy="2212313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71C769-CEC8-962A-01E6-15B0E05679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063319" y="657103"/>
            <a:ext cx="6483687" cy="55559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C4A61-EF2A-C5A5-B150-4448600B3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1" y="2826137"/>
            <a:ext cx="3585586" cy="3434638"/>
          </a:xfrm>
        </p:spPr>
        <p:txBody>
          <a:bodyPr anchor="b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0B235E-39C7-4C78-20EF-DB48ECD9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5EAEF-6478-4102-8F5D-A5FE9FC97ACB}" type="datetime1">
              <a:rPr lang="en-US" smtClean="0"/>
              <a:t>2/9/2026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C75DA-9A78-9AB9-7171-95A08CC51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FE1A03-DCCB-53C7-DBFE-2AD55C905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98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5BFB69-9245-EC58-F1DE-FEB625BD3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40"/>
            <a:ext cx="10653578" cy="1132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6AFD5-5144-C460-0CA4-644BC4A93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7" y="1715532"/>
            <a:ext cx="10653579" cy="4593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5753E-AF8A-7E04-8A1A-205B755A0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7160" y="6453002"/>
            <a:ext cx="3494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67F45AC6-C491-4585-A584-9CE2AF7D5500}" type="datetime1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1B7C8-DA74-800B-EE14-A39E9DB32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76521" y="6453002"/>
            <a:ext cx="28054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647D-0DF0-CA1B-F723-EF7B8F508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2162" y="6453002"/>
            <a:ext cx="4292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CC057153-B650-4DEB-B370-79DDCFDCE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79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1" r:id="rId6"/>
    <p:sldLayoutId id="2147483777" r:id="rId7"/>
    <p:sldLayoutId id="2147483778" r:id="rId8"/>
    <p:sldLayoutId id="2147483779" r:id="rId9"/>
    <p:sldLayoutId id="2147483780" r:id="rId10"/>
    <p:sldLayoutId id="21474837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dewerker.uva.nl/fgw/shared-content-secured/medewerkersites/uva-medewerkers/en/az/recruitment-and-selection/inclusive-recruitment/inclusive-recruitment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D1BA7680-B1FB-4B6B-2155-45DD5D6C4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herry blossoms">
            <a:extLst>
              <a:ext uri="{FF2B5EF4-FFF2-40B4-BE49-F238E27FC236}">
                <a16:creationId xmlns:a16="http://schemas.microsoft.com/office/drawing/2014/main" id="{3E1C996B-5DE8-5E79-F14F-E81A24F155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391" r="9091"/>
          <a:stretch>
            <a:fillRect/>
          </a:stretch>
        </p:blipFill>
        <p:spPr>
          <a:xfrm>
            <a:off x="20" y="0"/>
            <a:ext cx="12191980" cy="685800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9CCD9CD-49AE-3D3E-923B-81ECD3FBF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332383"/>
            <a:ext cx="12192000" cy="4525617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55000">
                <a:srgbClr val="000000">
                  <a:alpha val="35000"/>
                </a:srgbClr>
              </a:gs>
              <a:gs pos="100000">
                <a:srgbClr val="000000">
                  <a:alpha val="4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23080-C208-A81F-8866-ADA9014E6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506" y="3751104"/>
            <a:ext cx="11105378" cy="1870483"/>
          </a:xfrm>
        </p:spPr>
        <p:txBody>
          <a:bodyPr>
            <a:normAutofit/>
          </a:bodyPr>
          <a:lstStyle/>
          <a:p>
            <a:pPr algn="l"/>
            <a:r>
              <a:rPr lang="en-US" sz="4200" dirty="0">
                <a:solidFill>
                  <a:srgbClr val="FFFFFF"/>
                </a:solidFill>
              </a:rPr>
              <a:t>PhD Supervision as Inclusive Leadership</a:t>
            </a:r>
            <a:endParaRPr lang="nl-NL" sz="4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6A6EC9-CC30-055F-5CDC-9E4D961C1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506" y="5701089"/>
            <a:ext cx="8837546" cy="644789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solidFill>
                  <a:srgbClr val="FFFFFF"/>
                </a:solidFill>
              </a:rPr>
              <a:t>ASH Supervision Afternoon</a:t>
            </a:r>
            <a:endParaRPr lang="nl-NL" sz="2400" dirty="0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DEDDF2-96C7-9920-F7DC-108C6EE7D21B}"/>
              </a:ext>
            </a:extLst>
          </p:cNvPr>
          <p:cNvSpPr txBox="1"/>
          <p:nvPr/>
        </p:nvSpPr>
        <p:spPr>
          <a:xfrm>
            <a:off x="624506" y="6343753"/>
            <a:ext cx="7757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Kristine Johanson, Faculty Diversity Officer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74578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C3A85-051B-34EE-BD28-A52FF21C0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a PhD supervisor, </a:t>
            </a:r>
            <a:br>
              <a:rPr lang="en-US" dirty="0"/>
            </a:br>
            <a:r>
              <a:rPr lang="en-US" dirty="0"/>
              <a:t>you are in a position of power.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A2CD1-FB95-6211-6BB7-A68116E39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Hiring; Saying yes to someone’s research project</a:t>
            </a:r>
          </a:p>
          <a:p>
            <a:r>
              <a:rPr lang="en-US" dirty="0"/>
              <a:t>Functioning as </a:t>
            </a:r>
            <a:r>
              <a:rPr lang="en-US" i="1" dirty="0" err="1"/>
              <a:t>leidinggevende</a:t>
            </a:r>
            <a:endParaRPr lang="en-US" i="1" dirty="0"/>
          </a:p>
          <a:p>
            <a:r>
              <a:rPr lang="en-US" dirty="0"/>
              <a:t>Occupying the role as The Expert – the person sought out for advice, guidance, and affirmation</a:t>
            </a:r>
          </a:p>
          <a:p>
            <a:r>
              <a:rPr lang="en-US" dirty="0"/>
              <a:t>Approving e.g. participation in conferences, field work,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r>
              <a:rPr lang="en-US" dirty="0"/>
              <a:t>Giving shape to a formative, long-term experience</a:t>
            </a:r>
          </a:p>
          <a:p>
            <a:r>
              <a:rPr lang="en-US" dirty="0"/>
              <a:t>Influencing someone’s career path (including after the PhD: letters of recommendation, network, </a:t>
            </a:r>
            <a:r>
              <a:rPr lang="en-US" dirty="0" err="1"/>
              <a:t>etc</a:t>
            </a:r>
            <a:r>
              <a:rPr lang="en-US" dirty="0"/>
              <a:t>)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7212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B50C9-4560-702E-FE3C-B1FD549E3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role of bias in supervision?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C3963-EF16-EC82-0E91-7B1C8DDD3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have an idea of an ideal PhD candidate? Qualities or characteristics that this person possesses? </a:t>
            </a:r>
          </a:p>
          <a:p>
            <a:r>
              <a:rPr lang="en-US" dirty="0"/>
              <a:t>Do you have an ideal way of communicating or working? </a:t>
            </a:r>
          </a:p>
          <a:p>
            <a:r>
              <a:rPr lang="en-US" dirty="0"/>
              <a:t>What is your attitude to complaint? How do you react to it? </a:t>
            </a:r>
          </a:p>
          <a:p>
            <a:r>
              <a:rPr lang="en-US" dirty="0"/>
              <a:t>In short: what are your biases?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282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A73D5-F13C-C1B7-370A-6DC238F3E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of an Inclusive Trajectory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77FD1-F691-41DD-ADA2-CBAA08A72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214086"/>
            <a:ext cx="10653579" cy="5786481"/>
          </a:xfrm>
        </p:spPr>
        <p:txBody>
          <a:bodyPr>
            <a:normAutofit/>
          </a:bodyPr>
          <a:lstStyle/>
          <a:p>
            <a:r>
              <a:rPr lang="en-US" dirty="0"/>
              <a:t>Aim to be as inclusive as possible in the recruitment and selection process</a:t>
            </a:r>
          </a:p>
          <a:p>
            <a:r>
              <a:rPr lang="en-US" dirty="0"/>
              <a:t>Invite your student to talk confidentially about how they got to where they are – enabling the possibility of open communication about circumstances and/or challenges that might have existed before, might still exist, or that may arise, e.g.:  </a:t>
            </a:r>
          </a:p>
          <a:p>
            <a:pPr lvl="2"/>
            <a:r>
              <a:rPr lang="en-US" dirty="0"/>
              <a:t>Accessibility </a:t>
            </a:r>
          </a:p>
          <a:p>
            <a:pPr lvl="2"/>
            <a:r>
              <a:rPr lang="en-US" dirty="0"/>
              <a:t>Minoritized position in the FGw</a:t>
            </a:r>
          </a:p>
          <a:p>
            <a:pPr lvl="2"/>
            <a:r>
              <a:rPr lang="en-US" dirty="0"/>
              <a:t>Cultural difference</a:t>
            </a:r>
          </a:p>
          <a:p>
            <a:pPr lvl="2"/>
            <a:r>
              <a:rPr lang="en-US" dirty="0"/>
              <a:t>Maternity and/or parental leave (possible need for extensions) </a:t>
            </a:r>
          </a:p>
          <a:p>
            <a:pPr lvl="2"/>
            <a:r>
              <a:rPr lang="en-US" dirty="0"/>
              <a:t>Housing or Finances </a:t>
            </a:r>
          </a:p>
          <a:p>
            <a:r>
              <a:rPr lang="en-US" dirty="0"/>
              <a:t>Connect your PhD student(s) to other students and to student groups</a:t>
            </a:r>
          </a:p>
          <a:p>
            <a:r>
              <a:rPr lang="en-US" dirty="0"/>
              <a:t>Know who can help your student</a:t>
            </a:r>
          </a:p>
          <a:p>
            <a:r>
              <a:rPr lang="en-US" dirty="0"/>
              <a:t>Set boundaries and expectations</a:t>
            </a:r>
            <a:br>
              <a:rPr lang="en-US" dirty="0"/>
            </a:b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635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60358-DD02-D96D-F754-436683861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AC067-527F-4670-DC49-F7CBF9B91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1817001"/>
            <a:ext cx="10653578" cy="1132258"/>
          </a:xfrm>
        </p:spPr>
        <p:txBody>
          <a:bodyPr/>
          <a:lstStyle/>
          <a:p>
            <a:pPr algn="ctr"/>
            <a:r>
              <a:rPr lang="en-US" dirty="0"/>
              <a:t>Practicing Academic, Inclusive Leadership </a:t>
            </a:r>
            <a:br>
              <a:rPr lang="en-US" dirty="0"/>
            </a:br>
            <a:r>
              <a:rPr lang="en-US" dirty="0"/>
              <a:t>as Supervisors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70130-DB26-7F8C-4990-357761C7B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1214086"/>
            <a:ext cx="10653579" cy="5786481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6100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6D7E8-76C1-50DE-7E4A-1AB29238C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from the Diversity Office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A7361-3EFF-EA07-97B0-676303416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Inclusive Recruitment and Selection Guidelines</a:t>
            </a:r>
            <a:endParaRPr lang="en-US" dirty="0"/>
          </a:p>
          <a:p>
            <a:r>
              <a:rPr lang="en-US" dirty="0"/>
              <a:t>Ad hoc advice </a:t>
            </a:r>
          </a:p>
          <a:p>
            <a:r>
              <a:rPr lang="en-US" dirty="0"/>
              <a:t>Diversity Office Initiatives Fund </a:t>
            </a:r>
          </a:p>
          <a:p>
            <a:r>
              <a:rPr lang="en-US" dirty="0"/>
              <a:t>Inclusion-fgw@uva.nl &amp; k.a.johanson@uva.nl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2601801"/>
      </p:ext>
    </p:extLst>
  </p:cSld>
  <p:clrMapOvr>
    <a:masterClrMapping/>
  </p:clrMapOvr>
</p:sld>
</file>

<file path=ppt/theme/theme1.xml><?xml version="1.0" encoding="utf-8"?>
<a:theme xmlns:a="http://schemas.openxmlformats.org/drawingml/2006/main" name="VanillaVTI">
  <a:themeElements>
    <a:clrScheme name="Vanilla">
      <a:dk1>
        <a:sysClr val="windowText" lastClr="000000"/>
      </a:dk1>
      <a:lt1>
        <a:sysClr val="window" lastClr="FFFFFF"/>
      </a:lt1>
      <a:dk2>
        <a:srgbClr val="2C3932"/>
      </a:dk2>
      <a:lt2>
        <a:srgbClr val="FDF6EA"/>
      </a:lt2>
      <a:accent1>
        <a:srgbClr val="169C9A"/>
      </a:accent1>
      <a:accent2>
        <a:srgbClr val="FA9A42"/>
      </a:accent2>
      <a:accent3>
        <a:srgbClr val="E15C3D"/>
      </a:accent3>
      <a:accent4>
        <a:srgbClr val="E78A67"/>
      </a:accent4>
      <a:accent5>
        <a:srgbClr val="A74B40"/>
      </a:accent5>
      <a:accent6>
        <a:srgbClr val="3D9072"/>
      </a:accent6>
      <a:hlink>
        <a:srgbClr val="169C9A"/>
      </a:hlink>
      <a:folHlink>
        <a:srgbClr val="E15C3D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nillaVTI" id="{54D376C6-1C9B-4C6B-8F3C-483BB307BB05}" vid="{7690D8A9-C071-45EF-BA7A-F7FA9779B11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</TotalTime>
  <Words>310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Neue Haas Grotesk Text Pro</vt:lpstr>
      <vt:lpstr>VanillaVTI</vt:lpstr>
      <vt:lpstr>PhD Supervision as Inclusive Leadership</vt:lpstr>
      <vt:lpstr>As a PhD supervisor,  you are in a position of power. </vt:lpstr>
      <vt:lpstr>What is the role of bias in supervision? </vt:lpstr>
      <vt:lpstr>Elements of an Inclusive Trajectory </vt:lpstr>
      <vt:lpstr>Practicing Academic, Inclusive Leadership  as Supervisors</vt:lpstr>
      <vt:lpstr>Support from the Diversity Office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Kristine Johanson</dc:creator>
  <cp:lastModifiedBy>Kristine Johanson</cp:lastModifiedBy>
  <cp:revision>1</cp:revision>
  <dcterms:created xsi:type="dcterms:W3CDTF">2026-02-09T19:15:05Z</dcterms:created>
  <dcterms:modified xsi:type="dcterms:W3CDTF">2026-02-10T14:56:01Z</dcterms:modified>
</cp:coreProperties>
</file>